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62" r:id="rId4"/>
    <p:sldId id="269" r:id="rId5"/>
    <p:sldId id="257" r:id="rId6"/>
    <p:sldId id="270" r:id="rId7"/>
    <p:sldId id="258" r:id="rId8"/>
    <p:sldId id="271" r:id="rId9"/>
    <p:sldId id="260" r:id="rId10"/>
    <p:sldId id="272" r:id="rId11"/>
    <p:sldId id="259" r:id="rId12"/>
    <p:sldId id="273" r:id="rId13"/>
    <p:sldId id="264" r:id="rId14"/>
    <p:sldId id="274" r:id="rId15"/>
    <p:sldId id="263" r:id="rId16"/>
    <p:sldId id="275" r:id="rId17"/>
    <p:sldId id="265" r:id="rId18"/>
    <p:sldId id="276" r:id="rId19"/>
    <p:sldId id="266" r:id="rId20"/>
    <p:sldId id="277" r:id="rId21"/>
    <p:sldId id="268" r:id="rId22"/>
    <p:sldId id="267" r:id="rId23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65" d="100"/>
          <a:sy n="65" d="100"/>
        </p:scale>
        <p:origin x="66" y="2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smtClean="0"/>
              <a:t>Klik om de ondertitelstijl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B9011-E770-42E7-947A-35E81B0761D4}" type="datetimeFigureOut">
              <a:rPr lang="nl-NL" smtClean="0"/>
              <a:t>12-12-2016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D4DE15-CB4A-4D75-A951-D53B42E46C4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22090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B9011-E770-42E7-947A-35E81B0761D4}" type="datetimeFigureOut">
              <a:rPr lang="nl-NL" smtClean="0"/>
              <a:t>12-12-2016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D4DE15-CB4A-4D75-A951-D53B42E46C4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150969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B9011-E770-42E7-947A-35E81B0761D4}" type="datetimeFigureOut">
              <a:rPr lang="nl-NL" smtClean="0"/>
              <a:t>12-12-2016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D4DE15-CB4A-4D75-A951-D53B42E46C4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858418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B9011-E770-42E7-947A-35E81B0761D4}" type="datetimeFigureOut">
              <a:rPr lang="nl-NL" smtClean="0"/>
              <a:t>12-12-2016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D4DE15-CB4A-4D75-A951-D53B42E46C4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47684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B9011-E770-42E7-947A-35E81B0761D4}" type="datetimeFigureOut">
              <a:rPr lang="nl-NL" smtClean="0"/>
              <a:t>12-12-2016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D4DE15-CB4A-4D75-A951-D53B42E46C4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024263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B9011-E770-42E7-947A-35E81B0761D4}" type="datetimeFigureOut">
              <a:rPr lang="nl-NL" smtClean="0"/>
              <a:t>12-12-2016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D4DE15-CB4A-4D75-A951-D53B42E46C4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262311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B9011-E770-42E7-947A-35E81B0761D4}" type="datetimeFigureOut">
              <a:rPr lang="nl-NL" smtClean="0"/>
              <a:t>12-12-2016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D4DE15-CB4A-4D75-A951-D53B42E46C4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892148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B9011-E770-42E7-947A-35E81B0761D4}" type="datetimeFigureOut">
              <a:rPr lang="nl-NL" smtClean="0"/>
              <a:t>12-12-2016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D4DE15-CB4A-4D75-A951-D53B42E46C4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488238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B9011-E770-42E7-947A-35E81B0761D4}" type="datetimeFigureOut">
              <a:rPr lang="nl-NL" smtClean="0"/>
              <a:t>12-12-2016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D4DE15-CB4A-4D75-A951-D53B42E46C4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784197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B9011-E770-42E7-947A-35E81B0761D4}" type="datetimeFigureOut">
              <a:rPr lang="nl-NL" smtClean="0"/>
              <a:t>12-12-2016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D4DE15-CB4A-4D75-A951-D53B42E46C4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805476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B9011-E770-42E7-947A-35E81B0761D4}" type="datetimeFigureOut">
              <a:rPr lang="nl-NL" smtClean="0"/>
              <a:t>12-12-2016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D4DE15-CB4A-4D75-A951-D53B42E46C4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409690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3B9011-E770-42E7-947A-35E81B0761D4}" type="datetimeFigureOut">
              <a:rPr lang="nl-NL" smtClean="0"/>
              <a:t>12-12-2016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D4DE15-CB4A-4D75-A951-D53B42E46C4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86372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9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12" Type="http://schemas.openxmlformats.org/officeDocument/2006/relationships/image" Target="../media/image68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11" Type="http://schemas.openxmlformats.org/officeDocument/2006/relationships/image" Target="../media/image67.png"/><Relationship Id="rId5" Type="http://schemas.openxmlformats.org/officeDocument/2006/relationships/image" Target="../media/image61.png"/><Relationship Id="rId10" Type="http://schemas.openxmlformats.org/officeDocument/2006/relationships/image" Target="../media/image66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80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12" Type="http://schemas.openxmlformats.org/officeDocument/2006/relationships/image" Target="../media/image19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11" Type="http://schemas.openxmlformats.org/officeDocument/2006/relationships/image" Target="../media/image79.png"/><Relationship Id="rId5" Type="http://schemas.openxmlformats.org/officeDocument/2006/relationships/image" Target="../media/image73.png"/><Relationship Id="rId10" Type="http://schemas.openxmlformats.org/officeDocument/2006/relationships/image" Target="../media/image78.png"/><Relationship Id="rId4" Type="http://schemas.openxmlformats.org/officeDocument/2006/relationships/image" Target="../media/image72.png"/><Relationship Id="rId9" Type="http://schemas.openxmlformats.org/officeDocument/2006/relationships/image" Target="../media/image77.png"/><Relationship Id="rId14" Type="http://schemas.openxmlformats.org/officeDocument/2006/relationships/image" Target="../media/image8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13" Type="http://schemas.openxmlformats.org/officeDocument/2006/relationships/image" Target="../media/image93.png"/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12" Type="http://schemas.openxmlformats.org/officeDocument/2006/relationships/image" Target="../media/image92.png"/><Relationship Id="rId2" Type="http://schemas.openxmlformats.org/officeDocument/2006/relationships/image" Target="../media/image82.png"/><Relationship Id="rId16" Type="http://schemas.openxmlformats.org/officeDocument/2006/relationships/image" Target="../media/image9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png"/><Relationship Id="rId11" Type="http://schemas.openxmlformats.org/officeDocument/2006/relationships/image" Target="../media/image91.png"/><Relationship Id="rId5" Type="http://schemas.openxmlformats.org/officeDocument/2006/relationships/image" Target="../media/image85.png"/><Relationship Id="rId15" Type="http://schemas.openxmlformats.org/officeDocument/2006/relationships/image" Target="../media/image95.png"/><Relationship Id="rId10" Type="http://schemas.openxmlformats.org/officeDocument/2006/relationships/image" Target="../media/image90.png"/><Relationship Id="rId4" Type="http://schemas.openxmlformats.org/officeDocument/2006/relationships/image" Target="../media/image84.png"/><Relationship Id="rId9" Type="http://schemas.openxmlformats.org/officeDocument/2006/relationships/image" Target="../media/image89.png"/><Relationship Id="rId14" Type="http://schemas.openxmlformats.org/officeDocument/2006/relationships/image" Target="../media/image9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13" Type="http://schemas.openxmlformats.org/officeDocument/2006/relationships/image" Target="../media/image108.png"/><Relationship Id="rId3" Type="http://schemas.openxmlformats.org/officeDocument/2006/relationships/image" Target="../media/image98.png"/><Relationship Id="rId7" Type="http://schemas.openxmlformats.org/officeDocument/2006/relationships/image" Target="../media/image102.png"/><Relationship Id="rId12" Type="http://schemas.openxmlformats.org/officeDocument/2006/relationships/image" Target="../media/image107.png"/><Relationship Id="rId17" Type="http://schemas.openxmlformats.org/officeDocument/2006/relationships/image" Target="../media/image112.png"/><Relationship Id="rId2" Type="http://schemas.openxmlformats.org/officeDocument/2006/relationships/image" Target="../media/image97.png"/><Relationship Id="rId16" Type="http://schemas.openxmlformats.org/officeDocument/2006/relationships/image" Target="../media/image1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png"/><Relationship Id="rId11" Type="http://schemas.openxmlformats.org/officeDocument/2006/relationships/image" Target="../media/image106.png"/><Relationship Id="rId5" Type="http://schemas.openxmlformats.org/officeDocument/2006/relationships/image" Target="../media/image100.png"/><Relationship Id="rId15" Type="http://schemas.openxmlformats.org/officeDocument/2006/relationships/image" Target="../media/image110.png"/><Relationship Id="rId10" Type="http://schemas.openxmlformats.org/officeDocument/2006/relationships/image" Target="../media/image105.png"/><Relationship Id="rId4" Type="http://schemas.openxmlformats.org/officeDocument/2006/relationships/image" Target="../media/image99.png"/><Relationship Id="rId9" Type="http://schemas.openxmlformats.org/officeDocument/2006/relationships/image" Target="../media/image104.png"/><Relationship Id="rId14" Type="http://schemas.openxmlformats.org/officeDocument/2006/relationships/image" Target="../media/image10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13" Type="http://schemas.openxmlformats.org/officeDocument/2006/relationships/image" Target="../media/image124.png"/><Relationship Id="rId3" Type="http://schemas.openxmlformats.org/officeDocument/2006/relationships/image" Target="../media/image114.png"/><Relationship Id="rId7" Type="http://schemas.openxmlformats.org/officeDocument/2006/relationships/image" Target="../media/image118.png"/><Relationship Id="rId12" Type="http://schemas.openxmlformats.org/officeDocument/2006/relationships/image" Target="../media/image123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7.png"/><Relationship Id="rId11" Type="http://schemas.openxmlformats.org/officeDocument/2006/relationships/image" Target="../media/image122.png"/><Relationship Id="rId5" Type="http://schemas.openxmlformats.org/officeDocument/2006/relationships/image" Target="../media/image116.png"/><Relationship Id="rId10" Type="http://schemas.openxmlformats.org/officeDocument/2006/relationships/image" Target="../media/image121.png"/><Relationship Id="rId4" Type="http://schemas.openxmlformats.org/officeDocument/2006/relationships/image" Target="../media/image115.png"/><Relationship Id="rId9" Type="http://schemas.openxmlformats.org/officeDocument/2006/relationships/image" Target="../media/image1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3" Type="http://schemas.openxmlformats.org/officeDocument/2006/relationships/image" Target="../media/image126.png"/><Relationship Id="rId7" Type="http://schemas.openxmlformats.org/officeDocument/2006/relationships/image" Target="../media/image130.png"/><Relationship Id="rId12" Type="http://schemas.openxmlformats.org/officeDocument/2006/relationships/image" Target="../media/image135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9.png"/><Relationship Id="rId11" Type="http://schemas.openxmlformats.org/officeDocument/2006/relationships/image" Target="../media/image134.png"/><Relationship Id="rId5" Type="http://schemas.openxmlformats.org/officeDocument/2006/relationships/image" Target="../media/image128.png"/><Relationship Id="rId10" Type="http://schemas.openxmlformats.org/officeDocument/2006/relationships/image" Target="../media/image133.png"/><Relationship Id="rId4" Type="http://schemas.openxmlformats.org/officeDocument/2006/relationships/image" Target="../media/image127.png"/><Relationship Id="rId9" Type="http://schemas.openxmlformats.org/officeDocument/2006/relationships/image" Target="../media/image13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Relationship Id="rId14" Type="http://schemas.openxmlformats.org/officeDocument/2006/relationships/image" Target="../media/image4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12" Type="http://schemas.openxmlformats.org/officeDocument/2006/relationships/image" Target="../media/image55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Relationship Id="rId14" Type="http://schemas.openxmlformats.org/officeDocument/2006/relationships/image" Target="../media/image5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5059" y="4953000"/>
            <a:ext cx="3316941" cy="1905000"/>
          </a:xfrm>
          <a:prstGeom prst="rect">
            <a:avLst/>
          </a:prstGeom>
        </p:spPr>
      </p:pic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4193086" y="137092"/>
            <a:ext cx="2518064" cy="1325563"/>
          </a:xfrm>
        </p:spPr>
        <p:txBody>
          <a:bodyPr/>
          <a:lstStyle/>
          <a:p>
            <a:r>
              <a:rPr lang="nl-NL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Metaal </a:t>
            </a:r>
            <a:endParaRPr lang="nl-NL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Afbeelding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3465979" cy="2596139"/>
          </a:xfrm>
          <a:prstGeom prst="rect">
            <a:avLst/>
          </a:prstGeom>
        </p:spPr>
      </p:pic>
      <p:pic>
        <p:nvPicPr>
          <p:cNvPr id="13" name="Afbeelding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42764" y="720"/>
            <a:ext cx="2549236" cy="3398982"/>
          </a:xfrm>
          <a:prstGeom prst="rect">
            <a:avLst/>
          </a:prstGeom>
        </p:spPr>
      </p:pic>
      <p:pic>
        <p:nvPicPr>
          <p:cNvPr id="14" name="Afbeelding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26895" y="3990109"/>
            <a:ext cx="2867891" cy="2867891"/>
          </a:xfrm>
          <a:prstGeom prst="rect">
            <a:avLst/>
          </a:prstGeom>
        </p:spPr>
      </p:pic>
      <p:pic>
        <p:nvPicPr>
          <p:cNvPr id="15" name="Afbeelding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67890" y="4644737"/>
            <a:ext cx="3474454" cy="2213264"/>
          </a:xfrm>
          <a:prstGeom prst="rect">
            <a:avLst/>
          </a:prstGeom>
        </p:spPr>
      </p:pic>
      <p:pic>
        <p:nvPicPr>
          <p:cNvPr id="16" name="Afbeelding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39046" y="2943993"/>
            <a:ext cx="2234912" cy="3401487"/>
          </a:xfrm>
          <a:prstGeom prst="rect">
            <a:avLst/>
          </a:prstGeom>
        </p:spPr>
      </p:pic>
      <p:pic>
        <p:nvPicPr>
          <p:cNvPr id="17" name="Afbeelding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64059" y="2679555"/>
            <a:ext cx="1130012" cy="1695018"/>
          </a:xfrm>
          <a:prstGeom prst="rect">
            <a:avLst/>
          </a:prstGeom>
        </p:spPr>
      </p:pic>
      <p:pic>
        <p:nvPicPr>
          <p:cNvPr id="18" name="Afbeelding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62877" y="2186804"/>
            <a:ext cx="3300858" cy="2196571"/>
          </a:xfrm>
          <a:prstGeom prst="rect">
            <a:avLst/>
          </a:prstGeom>
        </p:spPr>
      </p:pic>
      <p:pic>
        <p:nvPicPr>
          <p:cNvPr id="19" name="Afbeelding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11150" y="13627"/>
            <a:ext cx="2747212" cy="2066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589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5000">
              <a:schemeClr val="bg1">
                <a:lumMod val="95000"/>
              </a:schemeClr>
            </a:gs>
            <a:gs pos="89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2646217" y="724189"/>
            <a:ext cx="6643255" cy="5281756"/>
          </a:xfrm>
        </p:spPr>
        <p:txBody>
          <a:bodyPr>
            <a:normAutofit/>
          </a:bodyPr>
          <a:lstStyle/>
          <a:p>
            <a:r>
              <a:rPr lang="nl-NL" u="sng" dirty="0" smtClean="0"/>
              <a:t>IJzer</a:t>
            </a:r>
            <a:r>
              <a:rPr lang="nl-NL" dirty="0" smtClean="0"/>
              <a:t>:</a:t>
            </a:r>
          </a:p>
          <a:p>
            <a:pPr lvl="1"/>
            <a:endParaRPr lang="nl-NL" dirty="0" smtClean="0"/>
          </a:p>
          <a:p>
            <a:pPr lvl="1"/>
            <a:r>
              <a:rPr lang="nl-NL" dirty="0" smtClean="0"/>
              <a:t>Verschillende soorten	</a:t>
            </a:r>
          </a:p>
          <a:p>
            <a:pPr marL="457200" lvl="1" indent="0">
              <a:buNone/>
            </a:pPr>
            <a:r>
              <a:rPr lang="nl-NL" dirty="0"/>
              <a:t>	</a:t>
            </a:r>
            <a:r>
              <a:rPr lang="nl-NL" dirty="0" smtClean="0"/>
              <a:t>&gt; gietijzer: vloeibaar in vorm</a:t>
            </a:r>
          </a:p>
          <a:p>
            <a:pPr marL="457200" lvl="1" indent="0">
              <a:buNone/>
            </a:pPr>
            <a:r>
              <a:rPr lang="nl-NL" dirty="0"/>
              <a:t>	</a:t>
            </a:r>
            <a:r>
              <a:rPr lang="nl-NL" dirty="0" smtClean="0"/>
              <a:t>	       ijzer + koolstof </a:t>
            </a:r>
            <a:r>
              <a:rPr lang="nl-NL" sz="1800" dirty="0" smtClean="0"/>
              <a:t>(meer dan staal)</a:t>
            </a:r>
          </a:p>
          <a:p>
            <a:pPr marL="457200" lvl="1" indent="0">
              <a:buNone/>
            </a:pPr>
            <a:r>
              <a:rPr lang="nl-NL" dirty="0"/>
              <a:t>	</a:t>
            </a:r>
            <a:r>
              <a:rPr lang="nl-NL" dirty="0" smtClean="0"/>
              <a:t>&gt; smeedijzer: 	verhitten + vormen  </a:t>
            </a:r>
            <a:r>
              <a:rPr lang="nl-NL" sz="1800" dirty="0" smtClean="0"/>
              <a:t>(hamers)</a:t>
            </a:r>
          </a:p>
          <a:p>
            <a:pPr marL="457200" lvl="1" indent="0">
              <a:buNone/>
            </a:pPr>
            <a:r>
              <a:rPr lang="nl-NL" dirty="0"/>
              <a:t>	</a:t>
            </a:r>
            <a:r>
              <a:rPr lang="nl-NL" dirty="0" smtClean="0"/>
              <a:t>&gt; plaatijzer</a:t>
            </a:r>
          </a:p>
          <a:p>
            <a:pPr lvl="1"/>
            <a:r>
              <a:rPr lang="nl-NL" dirty="0" smtClean="0"/>
              <a:t>Kans op oxidatie (= roest)</a:t>
            </a:r>
          </a:p>
          <a:p>
            <a:pPr lvl="1"/>
            <a:r>
              <a:rPr lang="nl-NL" dirty="0" err="1" smtClean="0"/>
              <a:t>Binnenpot</a:t>
            </a:r>
            <a:r>
              <a:rPr lang="nl-NL" dirty="0" smtClean="0"/>
              <a:t> gebruiken</a:t>
            </a:r>
          </a:p>
          <a:p>
            <a:pPr lvl="1"/>
            <a:r>
              <a:rPr lang="nl-NL" dirty="0" smtClean="0"/>
              <a:t>Zwaar van gewicht</a:t>
            </a:r>
          </a:p>
          <a:p>
            <a:pPr lvl="1"/>
            <a:r>
              <a:rPr lang="nl-NL" dirty="0" smtClean="0"/>
              <a:t>Blank ijzer zilvergrijs, na oxidatie bruin</a:t>
            </a:r>
          </a:p>
          <a:p>
            <a:pPr lvl="1"/>
            <a:endParaRPr lang="nl-NL" dirty="0"/>
          </a:p>
          <a:p>
            <a:pPr marL="457200" lvl="1" indent="0">
              <a:buNone/>
            </a:pPr>
            <a:r>
              <a:rPr lang="nl-NL" dirty="0" smtClean="0"/>
              <a:t>(staal = legering van ijzer + koolstof)</a:t>
            </a:r>
          </a:p>
          <a:p>
            <a:pPr marL="457200" lvl="1" indent="0"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50863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2884" y="2451942"/>
            <a:ext cx="1990725" cy="2295525"/>
          </a:xfrm>
          <a:prstGeom prst="rect">
            <a:avLst/>
          </a:prstGeom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638864"/>
            <a:ext cx="2054530" cy="2219136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420869"/>
            <a:ext cx="2961409" cy="2978331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45278" y="4638864"/>
            <a:ext cx="2946722" cy="2219136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87920" y="-1"/>
            <a:ext cx="3530730" cy="2348346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14240" y="3059940"/>
            <a:ext cx="1850289" cy="1405172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6837" y="-1"/>
            <a:ext cx="3135164" cy="2348346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18903" y="4647579"/>
            <a:ext cx="3333751" cy="2210422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14240" y="0"/>
            <a:ext cx="1974762" cy="2978330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917027" y="4391025"/>
            <a:ext cx="1847850" cy="2466975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" y="2615799"/>
            <a:ext cx="2888673" cy="1922281"/>
          </a:xfrm>
          <a:prstGeom prst="rect">
            <a:avLst/>
          </a:prstGeom>
        </p:spPr>
      </p:pic>
      <p:pic>
        <p:nvPicPr>
          <p:cNvPr id="12" name="Afbeelding 1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87920" y="2451942"/>
            <a:ext cx="2466975" cy="184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087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5000">
              <a:schemeClr val="bg1">
                <a:lumMod val="95000"/>
              </a:schemeClr>
            </a:gs>
            <a:gs pos="89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2240973" y="1763279"/>
            <a:ext cx="7942118" cy="4606348"/>
          </a:xfrm>
        </p:spPr>
        <p:txBody>
          <a:bodyPr/>
          <a:lstStyle/>
          <a:p>
            <a:r>
              <a:rPr lang="nl-NL" u="sng" dirty="0" smtClean="0"/>
              <a:t>Lood</a:t>
            </a:r>
            <a:r>
              <a:rPr lang="nl-NL" dirty="0" smtClean="0"/>
              <a:t>:</a:t>
            </a:r>
          </a:p>
          <a:p>
            <a:pPr lvl="1"/>
            <a:endParaRPr lang="nl-NL" dirty="0" smtClean="0"/>
          </a:p>
          <a:p>
            <a:pPr lvl="1"/>
            <a:r>
              <a:rPr lang="nl-NL" dirty="0" smtClean="0"/>
              <a:t>Zacht / buigzaam</a:t>
            </a:r>
          </a:p>
          <a:p>
            <a:pPr lvl="1"/>
            <a:r>
              <a:rPr lang="nl-NL" dirty="0" smtClean="0"/>
              <a:t>Decoratiemateriaal</a:t>
            </a:r>
          </a:p>
          <a:p>
            <a:pPr lvl="1"/>
            <a:r>
              <a:rPr lang="nl-NL" dirty="0" smtClean="0"/>
              <a:t>Afwerking daken</a:t>
            </a:r>
          </a:p>
          <a:p>
            <a:pPr lvl="1"/>
            <a:r>
              <a:rPr lang="nl-NL" dirty="0" smtClean="0"/>
              <a:t>In contact met huid giftig </a:t>
            </a:r>
            <a:r>
              <a:rPr lang="nl-NL" sz="2000" dirty="0" smtClean="0"/>
              <a:t>(gebruik handschoenen)</a:t>
            </a:r>
          </a:p>
          <a:p>
            <a:pPr lvl="1"/>
            <a:r>
              <a:rPr lang="nl-NL" dirty="0" smtClean="0"/>
              <a:t>Donkergrijs van kleur</a:t>
            </a:r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673975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2089" y="242454"/>
            <a:ext cx="2095106" cy="1893881"/>
          </a:xfrm>
          <a:prstGeom prst="rect">
            <a:avLst/>
          </a:prstGeom>
        </p:spPr>
      </p:pic>
      <p:pic>
        <p:nvPicPr>
          <p:cNvPr id="18" name="Afbeelding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7334" y="-11258"/>
            <a:ext cx="3088741" cy="2650547"/>
          </a:xfrm>
          <a:prstGeom prst="rect">
            <a:avLst/>
          </a:prstGeom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86769" y="3283527"/>
            <a:ext cx="3488858" cy="1672936"/>
          </a:xfrm>
          <a:prstGeom prst="rect">
            <a:avLst/>
          </a:prstGeom>
        </p:spPr>
      </p:pic>
      <p:pic>
        <p:nvPicPr>
          <p:cNvPr id="12" name="Afbeelding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18017" y="4580386"/>
            <a:ext cx="3036819" cy="2277614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19473" y="0"/>
            <a:ext cx="2572527" cy="3283527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2639291" cy="2639291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28600" y="4580386"/>
            <a:ext cx="3304309" cy="2475042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61878" y="4580387"/>
            <a:ext cx="2733137" cy="2277614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2690676"/>
            <a:ext cx="2486025" cy="1838325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39291" y="2736272"/>
            <a:ext cx="2693992" cy="1792729"/>
          </a:xfrm>
          <a:prstGeom prst="rect">
            <a:avLst/>
          </a:prstGeom>
        </p:spPr>
      </p:pic>
      <p:pic>
        <p:nvPicPr>
          <p:cNvPr id="15" name="Afbeelding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538727" y="2639291"/>
            <a:ext cx="2466975" cy="1847850"/>
          </a:xfrm>
          <a:prstGeom prst="rect">
            <a:avLst/>
          </a:prstGeom>
        </p:spPr>
      </p:pic>
      <p:pic>
        <p:nvPicPr>
          <p:cNvPr id="16" name="Afbeelding 1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399487" y="-14583"/>
            <a:ext cx="2942067" cy="2223655"/>
          </a:xfrm>
          <a:prstGeom prst="rect">
            <a:avLst/>
          </a:prstGeom>
        </p:spPr>
      </p:pic>
      <p:pic>
        <p:nvPicPr>
          <p:cNvPr id="17" name="Afbeelding 1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725025" y="5010150"/>
            <a:ext cx="2466975" cy="184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503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5000">
              <a:schemeClr val="bg1">
                <a:lumMod val="95000"/>
              </a:schemeClr>
            </a:gs>
            <a:gs pos="89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2490355" y="1212562"/>
            <a:ext cx="8233064" cy="4679084"/>
          </a:xfrm>
        </p:spPr>
        <p:txBody>
          <a:bodyPr/>
          <a:lstStyle/>
          <a:p>
            <a:r>
              <a:rPr lang="nl-NL" u="sng" dirty="0" smtClean="0"/>
              <a:t>Tin</a:t>
            </a:r>
            <a:r>
              <a:rPr lang="nl-NL" dirty="0" smtClean="0"/>
              <a:t>:</a:t>
            </a:r>
          </a:p>
          <a:p>
            <a:endParaRPr lang="nl-NL" dirty="0"/>
          </a:p>
          <a:p>
            <a:pPr lvl="1"/>
            <a:r>
              <a:rPr lang="nl-NL" dirty="0" smtClean="0"/>
              <a:t>In vorm gegoten (vloeibaar verwerkt)</a:t>
            </a:r>
          </a:p>
          <a:p>
            <a:pPr lvl="1"/>
            <a:r>
              <a:rPr lang="nl-NL" dirty="0" smtClean="0"/>
              <a:t>Door toevoegen van lood zwaarder van gewicht </a:t>
            </a:r>
          </a:p>
          <a:p>
            <a:pPr lvl="1"/>
            <a:r>
              <a:rPr lang="nl-NL" dirty="0" smtClean="0"/>
              <a:t>Te lang in koude temperatuur (- 13’C) valt het tot poeder uit elkaar (= </a:t>
            </a:r>
            <a:r>
              <a:rPr lang="nl-NL" dirty="0" err="1" smtClean="0"/>
              <a:t>tinpest</a:t>
            </a:r>
            <a:r>
              <a:rPr lang="nl-NL" dirty="0" smtClean="0"/>
              <a:t>)</a:t>
            </a:r>
          </a:p>
          <a:p>
            <a:pPr lvl="1"/>
            <a:r>
              <a:rPr lang="nl-NL" dirty="0" smtClean="0"/>
              <a:t>Gebruik tinnen soldaatjes, kannen, schalen</a:t>
            </a:r>
          </a:p>
          <a:p>
            <a:pPr lvl="1"/>
            <a:r>
              <a:rPr lang="nl-NL" dirty="0" smtClean="0"/>
              <a:t>Kleur </a:t>
            </a:r>
            <a:r>
              <a:rPr lang="nl-NL" dirty="0"/>
              <a:t>is zuiver wit, door toevoegen lood donkergrijs</a:t>
            </a:r>
          </a:p>
          <a:p>
            <a:pPr lvl="1"/>
            <a:endParaRPr lang="nl-NL" dirty="0" smtClean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1140098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Afbeelding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69710" y="4613565"/>
            <a:ext cx="2438400" cy="2209596"/>
          </a:xfrm>
          <a:prstGeom prst="rect">
            <a:avLst/>
          </a:prstGeom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066925" cy="2219325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703523"/>
            <a:ext cx="3096491" cy="2154477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53220" y="4452719"/>
            <a:ext cx="1924050" cy="2381250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922140"/>
            <a:ext cx="2066925" cy="1554610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39686" y="2190750"/>
            <a:ext cx="1714500" cy="2286000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26948" y="3141216"/>
            <a:ext cx="1668608" cy="1208762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5400000">
            <a:off x="4269264" y="366678"/>
            <a:ext cx="2922142" cy="2188786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92846" y="0"/>
            <a:ext cx="2466975" cy="1847850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33999" y="4452719"/>
            <a:ext cx="1788037" cy="2686941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126873" y="0"/>
            <a:ext cx="2124075" cy="2152650"/>
          </a:xfrm>
          <a:prstGeom prst="rect">
            <a:avLst/>
          </a:prstGeom>
        </p:spPr>
      </p:pic>
      <p:pic>
        <p:nvPicPr>
          <p:cNvPr id="12" name="Afbeelding 1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960786" y="-13593"/>
            <a:ext cx="3037232" cy="1738483"/>
          </a:xfrm>
          <a:prstGeom prst="rect">
            <a:avLst/>
          </a:prstGeom>
        </p:spPr>
      </p:pic>
      <p:pic>
        <p:nvPicPr>
          <p:cNvPr id="13" name="Afbeelding 1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953583" y="1907728"/>
            <a:ext cx="1847850" cy="2466975"/>
          </a:xfrm>
          <a:prstGeom prst="rect">
            <a:avLst/>
          </a:prstGeom>
        </p:spPr>
      </p:pic>
      <p:pic>
        <p:nvPicPr>
          <p:cNvPr id="14" name="Afbeelding 13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930287" y="2205692"/>
            <a:ext cx="2873785" cy="2144286"/>
          </a:xfrm>
          <a:prstGeom prst="rect">
            <a:avLst/>
          </a:prstGeom>
        </p:spPr>
      </p:pic>
      <p:pic>
        <p:nvPicPr>
          <p:cNvPr id="15" name="Afbeelding 14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183281" y="4830780"/>
            <a:ext cx="2814737" cy="2108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6184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5000">
              <a:schemeClr val="bg1">
                <a:lumMod val="95000"/>
              </a:schemeClr>
            </a:gs>
            <a:gs pos="89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2635827" y="1378816"/>
            <a:ext cx="8160328" cy="4938857"/>
          </a:xfrm>
        </p:spPr>
        <p:txBody>
          <a:bodyPr/>
          <a:lstStyle/>
          <a:p>
            <a:r>
              <a:rPr lang="nl-NL" u="sng" dirty="0" smtClean="0"/>
              <a:t>Brons</a:t>
            </a:r>
            <a:r>
              <a:rPr lang="nl-NL" dirty="0" smtClean="0"/>
              <a:t>:</a:t>
            </a:r>
          </a:p>
          <a:p>
            <a:endParaRPr lang="nl-NL" dirty="0"/>
          </a:p>
          <a:p>
            <a:pPr lvl="1"/>
            <a:r>
              <a:rPr lang="nl-NL" dirty="0" smtClean="0"/>
              <a:t>Legering (mengsel) van koper en tin</a:t>
            </a:r>
          </a:p>
          <a:p>
            <a:pPr lvl="1"/>
            <a:r>
              <a:rPr lang="nl-NL" dirty="0" smtClean="0"/>
              <a:t>Eerste metaal door mens gebruikt, vervanging van steen</a:t>
            </a:r>
          </a:p>
          <a:p>
            <a:pPr marL="457200" lvl="1" indent="0">
              <a:buNone/>
            </a:pPr>
            <a:r>
              <a:rPr lang="nl-NL" dirty="0"/>
              <a:t> </a:t>
            </a:r>
            <a:r>
              <a:rPr lang="nl-NL" dirty="0" smtClean="0"/>
              <a:t>   (3000-800 v. Chr.)</a:t>
            </a:r>
          </a:p>
          <a:p>
            <a:pPr lvl="1"/>
            <a:r>
              <a:rPr lang="nl-NL" dirty="0" smtClean="0"/>
              <a:t>Vaak gebruikt voor beelden</a:t>
            </a:r>
          </a:p>
          <a:p>
            <a:pPr lvl="1"/>
            <a:r>
              <a:rPr lang="nl-NL" dirty="0" smtClean="0"/>
              <a:t>Zwaar van gewicht</a:t>
            </a:r>
          </a:p>
          <a:p>
            <a:pPr lvl="1"/>
            <a:r>
              <a:rPr lang="nl-NL" dirty="0" smtClean="0"/>
              <a:t>Medaille (3</a:t>
            </a:r>
            <a:r>
              <a:rPr lang="nl-NL" baseline="30000" dirty="0" smtClean="0"/>
              <a:t>de</a:t>
            </a:r>
            <a:r>
              <a:rPr lang="nl-NL" dirty="0" smtClean="0"/>
              <a:t> prijs)</a:t>
            </a:r>
          </a:p>
          <a:p>
            <a:pPr lvl="1"/>
            <a:r>
              <a:rPr lang="nl-NL" dirty="0" smtClean="0"/>
              <a:t>Kleur (na patineren met chemicaliën) groen, zwart, bruin 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2424238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2537" y="2562616"/>
            <a:ext cx="2427852" cy="2427852"/>
          </a:xfrm>
          <a:prstGeom prst="rect">
            <a:avLst/>
          </a:prstGeom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2650" y="0"/>
            <a:ext cx="2419350" cy="1895475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72651" y="2045710"/>
            <a:ext cx="2419350" cy="2419350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03773" y="4584867"/>
            <a:ext cx="2788227" cy="2273133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094018"/>
            <a:ext cx="1999699" cy="2763982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79435" y="4891732"/>
            <a:ext cx="2466975" cy="1847850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64962" y="2456414"/>
            <a:ext cx="2979836" cy="2128454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36926" y="-1"/>
            <a:ext cx="2071201" cy="2826327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01673" y="0"/>
            <a:ext cx="2143125" cy="2143125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52824" y="4649870"/>
            <a:ext cx="2143125" cy="2143125"/>
          </a:xfrm>
          <a:prstGeom prst="rect">
            <a:avLst/>
          </a:prstGeom>
        </p:spPr>
      </p:pic>
      <p:pic>
        <p:nvPicPr>
          <p:cNvPr id="12" name="Afbeelding 1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344798" y="4885299"/>
            <a:ext cx="1984583" cy="1984583"/>
          </a:xfrm>
          <a:prstGeom prst="rect">
            <a:avLst/>
          </a:prstGeom>
        </p:spPr>
      </p:pic>
      <p:pic>
        <p:nvPicPr>
          <p:cNvPr id="13" name="Afbeelding 1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693711" y="5139821"/>
            <a:ext cx="1568826" cy="1568826"/>
          </a:xfrm>
          <a:prstGeom prst="rect">
            <a:avLst/>
          </a:prstGeom>
        </p:spPr>
      </p:pic>
      <p:pic>
        <p:nvPicPr>
          <p:cNvPr id="14" name="Afbeelding 1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0" y="0"/>
            <a:ext cx="1962150" cy="2324100"/>
          </a:xfrm>
          <a:prstGeom prst="rect">
            <a:avLst/>
          </a:prstGeom>
        </p:spPr>
      </p:pic>
      <p:pic>
        <p:nvPicPr>
          <p:cNvPr id="15" name="Afbeelding 1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052824" y="97414"/>
            <a:ext cx="3074156" cy="2045711"/>
          </a:xfrm>
          <a:prstGeom prst="rect">
            <a:avLst/>
          </a:prstGeom>
        </p:spPr>
      </p:pic>
      <p:pic>
        <p:nvPicPr>
          <p:cNvPr id="17" name="Afbeelding 16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-275" y="2446193"/>
            <a:ext cx="3114675" cy="1466850"/>
          </a:xfrm>
          <a:prstGeom prst="rect">
            <a:avLst/>
          </a:prstGeom>
        </p:spPr>
      </p:pic>
      <p:pic>
        <p:nvPicPr>
          <p:cNvPr id="16" name="Afbeelding 15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16200000">
            <a:off x="2506307" y="2765238"/>
            <a:ext cx="2167190" cy="1295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5370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5000">
              <a:schemeClr val="bg1">
                <a:lumMod val="95000"/>
              </a:schemeClr>
            </a:gs>
            <a:gs pos="89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2843645" y="1534680"/>
            <a:ext cx="6030191" cy="4325793"/>
          </a:xfrm>
        </p:spPr>
        <p:txBody>
          <a:bodyPr/>
          <a:lstStyle/>
          <a:p>
            <a:r>
              <a:rPr lang="nl-NL" u="sng" dirty="0" smtClean="0"/>
              <a:t>Messing</a:t>
            </a:r>
            <a:r>
              <a:rPr lang="nl-NL" dirty="0" smtClean="0"/>
              <a:t>:</a:t>
            </a:r>
          </a:p>
          <a:p>
            <a:endParaRPr lang="nl-NL" dirty="0"/>
          </a:p>
          <a:p>
            <a:pPr lvl="1"/>
            <a:r>
              <a:rPr lang="nl-NL" dirty="0" smtClean="0"/>
              <a:t>Legering koper en zink</a:t>
            </a:r>
          </a:p>
          <a:p>
            <a:pPr lvl="1"/>
            <a:r>
              <a:rPr lang="nl-NL" dirty="0" smtClean="0"/>
              <a:t>Gebruik vaak met strakke uitstraling </a:t>
            </a:r>
          </a:p>
          <a:p>
            <a:pPr lvl="1"/>
            <a:r>
              <a:rPr lang="nl-NL" dirty="0" smtClean="0"/>
              <a:t>Kleur gelig, geelkoper 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244202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5060373"/>
            <a:ext cx="3550313" cy="1797627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0253" y="4019441"/>
            <a:ext cx="2813773" cy="3008273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8071" y="2357437"/>
            <a:ext cx="2838450" cy="1609725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12901" y="0"/>
            <a:ext cx="2879100" cy="2156546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25025" y="3721595"/>
            <a:ext cx="2466975" cy="3136405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03473" y="0"/>
            <a:ext cx="2143125" cy="2143125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12689" y="2357437"/>
            <a:ext cx="2143125" cy="2143125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" y="0"/>
            <a:ext cx="2019300" cy="2266950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23" y="2504367"/>
            <a:ext cx="2434455" cy="2434455"/>
          </a:xfrm>
          <a:prstGeom prst="rect">
            <a:avLst/>
          </a:prstGeom>
        </p:spPr>
      </p:pic>
      <p:pic>
        <p:nvPicPr>
          <p:cNvPr id="12" name="Afbeelding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59627" y="0"/>
            <a:ext cx="3354627" cy="2156546"/>
          </a:xfrm>
          <a:prstGeom prst="rect">
            <a:avLst/>
          </a:prstGeom>
        </p:spPr>
      </p:pic>
      <p:pic>
        <p:nvPicPr>
          <p:cNvPr id="13" name="Afbeelding 1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128595" y="4189156"/>
            <a:ext cx="1996209" cy="2668844"/>
          </a:xfrm>
          <a:prstGeom prst="rect">
            <a:avLst/>
          </a:prstGeom>
        </p:spPr>
      </p:pic>
      <p:pic>
        <p:nvPicPr>
          <p:cNvPr id="14" name="Afbeelding 1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301382" y="2478389"/>
            <a:ext cx="1532863" cy="2436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8588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 txBox="1">
            <a:spLocks/>
          </p:cNvSpPr>
          <p:nvPr/>
        </p:nvSpPr>
        <p:spPr>
          <a:xfrm>
            <a:off x="2552699" y="344911"/>
            <a:ext cx="6954982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u="sng" dirty="0" smtClean="0"/>
              <a:t>Metalen ondergrond</a:t>
            </a:r>
            <a:endParaRPr lang="nl-NL" u="sng" dirty="0"/>
          </a:p>
        </p:txBody>
      </p:sp>
      <p:sp>
        <p:nvSpPr>
          <p:cNvPr id="5" name="Tijdelijke aanduiding voor inhoud 4"/>
          <p:cNvSpPr txBox="1">
            <a:spLocks/>
          </p:cNvSpPr>
          <p:nvPr/>
        </p:nvSpPr>
        <p:spPr>
          <a:xfrm>
            <a:off x="2200276" y="1478791"/>
            <a:ext cx="8917998" cy="34737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 smtClean="0"/>
              <a:t>Populariteit sterk afhankelijk van mode / trends</a:t>
            </a:r>
          </a:p>
          <a:p>
            <a:endParaRPr lang="nl-NL" sz="800" dirty="0" smtClean="0"/>
          </a:p>
          <a:p>
            <a:r>
              <a:rPr lang="nl-NL" dirty="0" smtClean="0"/>
              <a:t>Sommige metalen ondergronden kunnen probleem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dirty="0" smtClean="0"/>
              <a:t>   geven met houdbaarheid van bloemen/planten </a:t>
            </a:r>
          </a:p>
          <a:p>
            <a:pPr lvl="2"/>
            <a:r>
              <a:rPr lang="nl-NL" dirty="0" smtClean="0"/>
              <a:t>vanwege oxidatie -metaal met water-,</a:t>
            </a:r>
          </a:p>
          <a:p>
            <a:pPr lvl="2"/>
            <a:r>
              <a:rPr lang="nl-NL" dirty="0" smtClean="0"/>
              <a:t>giftig / schadelijk voor bloemen en planten</a:t>
            </a:r>
          </a:p>
          <a:p>
            <a:pPr marL="914400" lvl="2" indent="0">
              <a:buFont typeface="Arial" panose="020B0604020202020204" pitchFamily="34" charset="0"/>
              <a:buNone/>
            </a:pPr>
            <a:endParaRPr lang="nl-NL" sz="800" dirty="0" smtClean="0"/>
          </a:p>
          <a:p>
            <a:pPr marL="914400" lvl="2" indent="0">
              <a:buFont typeface="Arial" panose="020B0604020202020204" pitchFamily="34" charset="0"/>
              <a:buNone/>
            </a:pPr>
            <a:r>
              <a:rPr lang="nl-NL" dirty="0" smtClean="0"/>
              <a:t>&gt; oplossing: </a:t>
            </a:r>
            <a:r>
              <a:rPr lang="nl-NL" dirty="0" err="1" smtClean="0"/>
              <a:t>binnenpot</a:t>
            </a:r>
            <a:r>
              <a:rPr lang="nl-NL" dirty="0" smtClean="0"/>
              <a:t> of plastic gebruiken, metaal lakken</a:t>
            </a:r>
          </a:p>
          <a:p>
            <a:pPr marL="914400" lvl="2" indent="0">
              <a:buFont typeface="Arial" panose="020B0604020202020204" pitchFamily="34" charset="0"/>
              <a:buNone/>
            </a:pPr>
            <a:endParaRPr lang="nl-NL" sz="800" dirty="0" smtClean="0"/>
          </a:p>
          <a:p>
            <a:pPr marL="914400" lvl="2" indent="0">
              <a:buFont typeface="Arial" panose="020B0604020202020204" pitchFamily="34" charset="0"/>
              <a:buNone/>
            </a:pPr>
            <a:r>
              <a:rPr lang="nl-NL" i="1" dirty="0" smtClean="0"/>
              <a:t>Oxidatie ijzer (roest)				oxidatie koper</a:t>
            </a: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809" y="2744367"/>
            <a:ext cx="2475191" cy="1847248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03772" y="4865118"/>
            <a:ext cx="2788227" cy="2145240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5744" y="4816653"/>
            <a:ext cx="3059043" cy="2041345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766890"/>
            <a:ext cx="3170195" cy="2091109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71" y="2238165"/>
            <a:ext cx="2200847" cy="2085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331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5000">
              <a:schemeClr val="bg1">
                <a:lumMod val="95000"/>
              </a:schemeClr>
            </a:gs>
            <a:gs pos="89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2791690" y="1295687"/>
            <a:ext cx="7058891" cy="4388139"/>
          </a:xfrm>
        </p:spPr>
        <p:txBody>
          <a:bodyPr/>
          <a:lstStyle/>
          <a:p>
            <a:r>
              <a:rPr lang="nl-NL" u="sng" dirty="0" smtClean="0"/>
              <a:t>Roestvrij staal</a:t>
            </a:r>
            <a:r>
              <a:rPr lang="nl-NL" dirty="0" smtClean="0"/>
              <a:t> (RVS):</a:t>
            </a:r>
          </a:p>
          <a:p>
            <a:endParaRPr lang="nl-NL" dirty="0"/>
          </a:p>
          <a:p>
            <a:pPr lvl="1"/>
            <a:r>
              <a:rPr lang="nl-NL" dirty="0" smtClean="0"/>
              <a:t>Legering van ijzer, chroom, nikkel, koolstof</a:t>
            </a:r>
          </a:p>
          <a:p>
            <a:pPr lvl="1"/>
            <a:r>
              <a:rPr lang="nl-NL" dirty="0" smtClean="0"/>
              <a:t>Relatief licht van gewicht</a:t>
            </a:r>
          </a:p>
          <a:p>
            <a:pPr lvl="1"/>
            <a:r>
              <a:rPr lang="nl-NL" dirty="0" smtClean="0"/>
              <a:t>Gebruik in keukens, badkamers, vazen, tafels</a:t>
            </a:r>
          </a:p>
          <a:p>
            <a:pPr lvl="1"/>
            <a:r>
              <a:rPr lang="nl-NL" dirty="0" smtClean="0"/>
              <a:t>Kleur zilvergrijs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877260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100" y="4714875"/>
            <a:ext cx="2143125" cy="2143125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0165" y="4713576"/>
            <a:ext cx="2143125" cy="2143125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570451"/>
            <a:ext cx="2143125" cy="2143125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277" y="147637"/>
            <a:ext cx="2495550" cy="1828800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95561" y="2396836"/>
            <a:ext cx="2143125" cy="2143125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22220" y="3695915"/>
            <a:ext cx="3247363" cy="2035319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68000" y="132051"/>
            <a:ext cx="1524000" cy="2438400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71165" y="0"/>
            <a:ext cx="2396836" cy="2396836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27594" y="0"/>
            <a:ext cx="2152650" cy="2124075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048875" y="4714875"/>
            <a:ext cx="2143125" cy="2143125"/>
          </a:xfrm>
          <a:prstGeom prst="rect">
            <a:avLst/>
          </a:prstGeom>
        </p:spPr>
      </p:pic>
      <p:pic>
        <p:nvPicPr>
          <p:cNvPr id="12" name="Afbeelding 1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048875" y="2570450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0623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1410" y="1450104"/>
            <a:ext cx="6109854" cy="4063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3637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0359" y="1537736"/>
            <a:ext cx="2713294" cy="2713294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906729" y="57935"/>
            <a:ext cx="4232564" cy="1325563"/>
          </a:xfrm>
        </p:spPr>
        <p:txBody>
          <a:bodyPr/>
          <a:lstStyle/>
          <a:p>
            <a:r>
              <a:rPr lang="nl-NL" u="sng" dirty="0" smtClean="0"/>
              <a:t>Soorten metaal:</a:t>
            </a:r>
            <a:endParaRPr lang="nl-NL" u="sng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979718" y="1576243"/>
            <a:ext cx="3293918" cy="4585566"/>
          </a:xfrm>
        </p:spPr>
        <p:txBody>
          <a:bodyPr>
            <a:normAutofit/>
          </a:bodyPr>
          <a:lstStyle/>
          <a:p>
            <a:r>
              <a:rPr lang="nl-NL" dirty="0" smtClean="0"/>
              <a:t>Koper</a:t>
            </a:r>
          </a:p>
          <a:p>
            <a:r>
              <a:rPr lang="nl-NL" dirty="0" smtClean="0"/>
              <a:t>Zink</a:t>
            </a:r>
          </a:p>
          <a:p>
            <a:r>
              <a:rPr lang="nl-NL" dirty="0" smtClean="0"/>
              <a:t>Aluminium</a:t>
            </a:r>
            <a:endParaRPr lang="nl-NL" dirty="0" smtClean="0"/>
          </a:p>
          <a:p>
            <a:r>
              <a:rPr lang="nl-NL" dirty="0" smtClean="0"/>
              <a:t>IJzer </a:t>
            </a:r>
            <a:r>
              <a:rPr lang="nl-NL" sz="1800" dirty="0" smtClean="0"/>
              <a:t>(plaatijzer, gietijzer)</a:t>
            </a:r>
          </a:p>
          <a:p>
            <a:r>
              <a:rPr lang="nl-NL" dirty="0" smtClean="0"/>
              <a:t>Lood</a:t>
            </a:r>
          </a:p>
          <a:p>
            <a:r>
              <a:rPr lang="nl-NL" dirty="0"/>
              <a:t>Tin</a:t>
            </a:r>
          </a:p>
          <a:p>
            <a:r>
              <a:rPr lang="nl-NL" dirty="0" smtClean="0"/>
              <a:t>Brons</a:t>
            </a:r>
          </a:p>
          <a:p>
            <a:r>
              <a:rPr lang="nl-NL" dirty="0" smtClean="0"/>
              <a:t>Messing </a:t>
            </a:r>
          </a:p>
          <a:p>
            <a:r>
              <a:rPr lang="nl-NL" dirty="0" smtClean="0"/>
              <a:t>Roestvrij staal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776845" cy="2667843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52907" y="0"/>
            <a:ext cx="2145978" cy="2145978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5" y="2982996"/>
            <a:ext cx="1772060" cy="1772060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86375" y="2307030"/>
            <a:ext cx="2466975" cy="1847850"/>
          </a:xfrm>
          <a:prstGeom prst="rect">
            <a:avLst/>
          </a:prstGeom>
        </p:spPr>
      </p:pic>
      <p:pic>
        <p:nvPicPr>
          <p:cNvPr id="12" name="Afbeelding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59396" y="4443775"/>
            <a:ext cx="2420322" cy="2414225"/>
          </a:xfrm>
          <a:prstGeom prst="rect">
            <a:avLst/>
          </a:prstGeom>
        </p:spPr>
      </p:pic>
      <p:pic>
        <p:nvPicPr>
          <p:cNvPr id="13" name="Afbeelding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93958" y="2667843"/>
            <a:ext cx="2209854" cy="2235182"/>
          </a:xfrm>
          <a:prstGeom prst="rect">
            <a:avLst/>
          </a:prstGeom>
        </p:spPr>
      </p:pic>
      <p:pic>
        <p:nvPicPr>
          <p:cNvPr id="14" name="Afbeelding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85742" y="4381016"/>
            <a:ext cx="1862067" cy="2486541"/>
          </a:xfrm>
          <a:prstGeom prst="rect">
            <a:avLst/>
          </a:prstGeom>
        </p:spPr>
      </p:pic>
      <p:pic>
        <p:nvPicPr>
          <p:cNvPr id="15" name="Afbeelding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76509" y="4903025"/>
            <a:ext cx="2145978" cy="2145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413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5000">
              <a:schemeClr val="bg1">
                <a:lumMod val="95000"/>
              </a:schemeClr>
            </a:gs>
            <a:gs pos="89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2303319" y="1007918"/>
            <a:ext cx="7744691" cy="4977246"/>
          </a:xfrm>
        </p:spPr>
        <p:txBody>
          <a:bodyPr/>
          <a:lstStyle/>
          <a:p>
            <a:r>
              <a:rPr lang="nl-NL" u="sng" dirty="0" smtClean="0"/>
              <a:t>Koper</a:t>
            </a:r>
            <a:r>
              <a:rPr lang="nl-NL" dirty="0" smtClean="0"/>
              <a:t>:</a:t>
            </a:r>
          </a:p>
          <a:p>
            <a:endParaRPr lang="nl-NL" dirty="0" smtClean="0"/>
          </a:p>
          <a:p>
            <a:pPr lvl="1"/>
            <a:r>
              <a:rPr lang="nl-NL" dirty="0" smtClean="0"/>
              <a:t>Goed te bewerken</a:t>
            </a:r>
          </a:p>
          <a:p>
            <a:pPr lvl="1"/>
            <a:r>
              <a:rPr lang="nl-NL" dirty="0" smtClean="0"/>
              <a:t>Groene oxidatie (in de buitenlucht), bescherming tegen aantasting</a:t>
            </a:r>
          </a:p>
          <a:p>
            <a:pPr lvl="1"/>
            <a:r>
              <a:rPr lang="nl-NL" dirty="0" smtClean="0"/>
              <a:t>Veel legeringen met koper  </a:t>
            </a:r>
          </a:p>
          <a:p>
            <a:pPr lvl="1"/>
            <a:r>
              <a:rPr lang="nl-NL" dirty="0" smtClean="0"/>
              <a:t>Legering = mengsel van een metaal met één of meerdere elementen  </a:t>
            </a:r>
          </a:p>
          <a:p>
            <a:pPr lvl="1"/>
            <a:r>
              <a:rPr lang="nl-NL" dirty="0" err="1" smtClean="0"/>
              <a:t>Binnenpot</a:t>
            </a:r>
            <a:r>
              <a:rPr lang="nl-NL" dirty="0" smtClean="0"/>
              <a:t>/vaas gebruiken </a:t>
            </a:r>
          </a:p>
          <a:p>
            <a:pPr lvl="1"/>
            <a:r>
              <a:rPr lang="nl-NL" dirty="0" smtClean="0"/>
              <a:t>Kleur </a:t>
            </a:r>
            <a:r>
              <a:rPr lang="nl-NL" dirty="0"/>
              <a:t>is rood    (geelkoper = messing</a:t>
            </a:r>
            <a:r>
              <a:rPr lang="nl-NL" dirty="0" smtClean="0"/>
              <a:t>)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28361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9473" y="-1"/>
            <a:ext cx="3349119" cy="3349119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163"/>
            <a:ext cx="2452255" cy="3257098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9556" y="222256"/>
            <a:ext cx="2439917" cy="2739152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6999" y="-1"/>
            <a:ext cx="3281185" cy="2961409"/>
          </a:xfrm>
          <a:prstGeom prst="rect">
            <a:avLst/>
          </a:prstGeom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12127" y="3776689"/>
            <a:ext cx="3081311" cy="3081311"/>
          </a:xfrm>
          <a:prstGeom prst="rect">
            <a:avLst/>
          </a:prstGeom>
        </p:spPr>
      </p:pic>
      <p:pic>
        <p:nvPicPr>
          <p:cNvPr id="25" name="Afbeelding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41527" y="3776689"/>
            <a:ext cx="2050473" cy="3081312"/>
          </a:xfrm>
          <a:prstGeom prst="rect">
            <a:avLst/>
          </a:prstGeom>
        </p:spPr>
      </p:pic>
      <p:pic>
        <p:nvPicPr>
          <p:cNvPr id="27" name="Afbeelding 2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09641" y="3776689"/>
            <a:ext cx="2328102" cy="3081311"/>
          </a:xfrm>
          <a:prstGeom prst="rect">
            <a:avLst/>
          </a:prstGeom>
        </p:spPr>
      </p:pic>
      <p:pic>
        <p:nvPicPr>
          <p:cNvPr id="29" name="Afbeelding 2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2379" y="3699164"/>
            <a:ext cx="2102062" cy="3158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641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5000">
              <a:schemeClr val="bg1">
                <a:lumMod val="95000"/>
              </a:schemeClr>
            </a:gs>
            <a:gs pos="89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2815936" y="1070264"/>
            <a:ext cx="6265719" cy="5106699"/>
          </a:xfrm>
        </p:spPr>
        <p:txBody>
          <a:bodyPr/>
          <a:lstStyle/>
          <a:p>
            <a:r>
              <a:rPr lang="nl-NL" u="sng" dirty="0" smtClean="0"/>
              <a:t>Zink</a:t>
            </a:r>
            <a:r>
              <a:rPr lang="nl-NL" dirty="0" smtClean="0"/>
              <a:t>:</a:t>
            </a:r>
          </a:p>
          <a:p>
            <a:pPr marL="0" indent="0">
              <a:buNone/>
            </a:pPr>
            <a:endParaRPr lang="nl-NL" dirty="0" smtClean="0"/>
          </a:p>
          <a:p>
            <a:pPr lvl="1"/>
            <a:r>
              <a:rPr lang="nl-NL" dirty="0" smtClean="0"/>
              <a:t>Gemakkelijk te verwerken</a:t>
            </a:r>
          </a:p>
          <a:p>
            <a:pPr lvl="1"/>
            <a:r>
              <a:rPr lang="nl-NL" dirty="0" smtClean="0"/>
              <a:t>Gebruik als </a:t>
            </a:r>
          </a:p>
          <a:p>
            <a:pPr lvl="3"/>
            <a:r>
              <a:rPr lang="nl-NL" dirty="0" smtClean="0"/>
              <a:t>vaas / bak </a:t>
            </a:r>
          </a:p>
          <a:p>
            <a:pPr lvl="3"/>
            <a:r>
              <a:rPr lang="nl-NL" dirty="0" smtClean="0"/>
              <a:t>werkblad / tafel </a:t>
            </a:r>
          </a:p>
          <a:p>
            <a:pPr lvl="3"/>
            <a:r>
              <a:rPr lang="nl-NL" dirty="0" smtClean="0"/>
              <a:t>gebruiksondergronden</a:t>
            </a:r>
          </a:p>
          <a:p>
            <a:pPr lvl="1"/>
            <a:r>
              <a:rPr lang="nl-NL" dirty="0" smtClean="0"/>
              <a:t>Uitstraling glimmend, dof, gekleurd</a:t>
            </a:r>
          </a:p>
          <a:p>
            <a:pPr lvl="1"/>
            <a:r>
              <a:rPr lang="nl-NL" dirty="0" smtClean="0"/>
              <a:t>Relatief goedkoop</a:t>
            </a:r>
          </a:p>
          <a:p>
            <a:pPr lvl="1"/>
            <a:r>
              <a:rPr lang="nl-NL" dirty="0" smtClean="0"/>
              <a:t>Niet altijd waterdicht (lasnaad)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86048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0755" y="1794815"/>
            <a:ext cx="2749701" cy="2749701"/>
          </a:xfrm>
          <a:prstGeom prst="rect">
            <a:avLst/>
          </a:prstGeom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85777" y="4151086"/>
            <a:ext cx="2710133" cy="2701636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213" y="3803179"/>
            <a:ext cx="2940627" cy="3217097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8085" y="-259772"/>
            <a:ext cx="2919845" cy="2919845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95757" y="0"/>
            <a:ext cx="2692336" cy="2015836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56640" y="2152445"/>
            <a:ext cx="1531454" cy="1151863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23464" y="2511820"/>
            <a:ext cx="2032696" cy="2032696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92726" y="4877151"/>
            <a:ext cx="2143125" cy="2143125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27930" y="-6927"/>
            <a:ext cx="1879552" cy="2923748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08935" y="4663704"/>
            <a:ext cx="2189018" cy="2189018"/>
          </a:xfrm>
          <a:prstGeom prst="rect">
            <a:avLst/>
          </a:prstGeom>
        </p:spPr>
      </p:pic>
      <p:pic>
        <p:nvPicPr>
          <p:cNvPr id="12" name="Afbeelding 1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41211" y="3020624"/>
            <a:ext cx="2055983" cy="1541987"/>
          </a:xfrm>
          <a:prstGeom prst="rect">
            <a:avLst/>
          </a:prstGeom>
        </p:spPr>
      </p:pic>
      <p:pic>
        <p:nvPicPr>
          <p:cNvPr id="14" name="Afbeelding 1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275984" y="4735763"/>
            <a:ext cx="2143125" cy="2143125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3505" y="180275"/>
            <a:ext cx="3108085" cy="2660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215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5000">
              <a:schemeClr val="bg1">
                <a:lumMod val="95000"/>
              </a:schemeClr>
            </a:gs>
            <a:gs pos="89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859973" y="1454727"/>
            <a:ext cx="7481454" cy="4520046"/>
          </a:xfrm>
        </p:spPr>
        <p:txBody>
          <a:bodyPr/>
          <a:lstStyle/>
          <a:p>
            <a:r>
              <a:rPr lang="nl-NL" u="sng" dirty="0" smtClean="0"/>
              <a:t>Aluminium</a:t>
            </a:r>
            <a:r>
              <a:rPr lang="nl-NL" dirty="0" smtClean="0"/>
              <a:t>:</a:t>
            </a:r>
          </a:p>
          <a:p>
            <a:pPr marL="0" indent="0">
              <a:buNone/>
            </a:pPr>
            <a:endParaRPr lang="nl-NL" dirty="0" smtClean="0"/>
          </a:p>
          <a:p>
            <a:pPr lvl="1"/>
            <a:r>
              <a:rPr lang="nl-NL" dirty="0" smtClean="0"/>
              <a:t>Taai metaal, in zuivere toestand gemakkelijk te bewerken</a:t>
            </a:r>
          </a:p>
          <a:p>
            <a:pPr lvl="1"/>
            <a:r>
              <a:rPr lang="nl-NL" dirty="0" smtClean="0"/>
              <a:t>Licht van gewicht</a:t>
            </a:r>
          </a:p>
          <a:p>
            <a:pPr lvl="1"/>
            <a:r>
              <a:rPr lang="nl-NL" dirty="0" smtClean="0"/>
              <a:t>Luxe / exclusief</a:t>
            </a:r>
          </a:p>
          <a:p>
            <a:pPr lvl="1"/>
            <a:r>
              <a:rPr lang="nl-NL" dirty="0" smtClean="0"/>
              <a:t>Veel gebruikt in vliegtuig~ en ruimtevaartindustrie </a:t>
            </a:r>
          </a:p>
          <a:p>
            <a:pPr lvl="1"/>
            <a:r>
              <a:rPr lang="nl-NL" dirty="0"/>
              <a:t>Zilverwit van kleur</a:t>
            </a:r>
          </a:p>
          <a:p>
            <a:pPr lvl="1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30126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Afbeelding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503" y="893618"/>
            <a:ext cx="3188087" cy="3188087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9948" y="2582325"/>
            <a:ext cx="2063326" cy="2095500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1299" y="3931945"/>
            <a:ext cx="2926055" cy="2926055"/>
          </a:xfrm>
          <a:prstGeom prst="rect">
            <a:avLst/>
          </a:prstGeom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3148" y="0"/>
            <a:ext cx="1997485" cy="3010196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113" y="4131745"/>
            <a:ext cx="2726255" cy="2726255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10670" y="2304057"/>
            <a:ext cx="2139881" cy="2145978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39289" y="-7666"/>
            <a:ext cx="2852712" cy="2563830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48263" y="4727865"/>
            <a:ext cx="3143390" cy="2130136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55841" y="-1"/>
            <a:ext cx="3280365" cy="2202873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39947" y="-26679"/>
            <a:ext cx="2360021" cy="3150750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879150" y="2260889"/>
            <a:ext cx="1089197" cy="2410138"/>
          </a:xfrm>
          <a:prstGeom prst="rect">
            <a:avLst/>
          </a:prstGeom>
        </p:spPr>
      </p:pic>
      <p:pic>
        <p:nvPicPr>
          <p:cNvPr id="12" name="Afbeelding 1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883754" y="4671027"/>
            <a:ext cx="2447880" cy="2248990"/>
          </a:xfrm>
          <a:prstGeom prst="rect">
            <a:avLst/>
          </a:prstGeom>
        </p:spPr>
      </p:pic>
      <p:pic>
        <p:nvPicPr>
          <p:cNvPr id="13" name="Afbeelding 1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048875" y="2584740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275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585</TotalTime>
  <Words>330</Words>
  <Application>Microsoft Office PowerPoint</Application>
  <PresentationFormat>Breedbeeld</PresentationFormat>
  <Paragraphs>94</Paragraphs>
  <Slides>22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22</vt:i4>
      </vt:variant>
    </vt:vector>
  </HeadingPairs>
  <TitlesOfParts>
    <vt:vector size="26" baseType="lpstr">
      <vt:lpstr>Arial</vt:lpstr>
      <vt:lpstr>Calibri</vt:lpstr>
      <vt:lpstr>Calibri Light</vt:lpstr>
      <vt:lpstr>Kantoorthema</vt:lpstr>
      <vt:lpstr>Metaal </vt:lpstr>
      <vt:lpstr>PowerPoint-presentatie</vt:lpstr>
      <vt:lpstr>Soorten metaal: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Metaal in de bloemenbranche</dc:title>
  <dc:creator>A den Haan</dc:creator>
  <cp:lastModifiedBy>Jacintha Westerink</cp:lastModifiedBy>
  <cp:revision>37</cp:revision>
  <dcterms:created xsi:type="dcterms:W3CDTF">2015-03-21T17:10:10Z</dcterms:created>
  <dcterms:modified xsi:type="dcterms:W3CDTF">2016-12-12T10:43:02Z</dcterms:modified>
</cp:coreProperties>
</file>